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slide" Target="slides/slide20.xml"/><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125.stanford.edu/cssocial-good/" TargetMode="External"/><Relationship Id="rId3" Type="http://schemas.openxmlformats.org/officeDocument/2006/relationships/hyperlink" Target="https://medium.com/cs-social-good/what-we-do-cs-social-good-d1a693f1a46a" TargetMode="External"/><Relationship Id="rId4" Type="http://schemas.openxmlformats.org/officeDocument/2006/relationships/hyperlink" Target="http://cs4good.com" TargetMode="External"/><Relationship Id="rId5" Type="http://schemas.openxmlformats.org/officeDocument/2006/relationships/hyperlink" Target="http://cs4good.com" TargetMode="External"/><Relationship Id="rId6" Type="http://schemas.openxmlformats.org/officeDocument/2006/relationships/hyperlink" Target="http://cs4good.com"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paidabribe.co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losangeles.cbslocal.com/2016/09/14/high-school-student-develops-sit-with-us-app-to-encourage-inclusion-at-lunchtime/" TargetMode="External"/><Relationship Id="rId3" Type="http://schemas.openxmlformats.org/officeDocument/2006/relationships/hyperlink" Target="http://mag.amazing-kids.org/amazing-kids-of-the-month1/amazing-kid-of-the-month-natalie-hampton-may-2017/"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2dd7b0a4762c16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d7b0a4762c16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21576316d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1576316d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Optional slide. May be useful to share this video with students to watch at home, since it’s long.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21576316d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1576316d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c9edf1a7d09656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c9edf1a7d09656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more about us here:</a:t>
            </a:r>
            <a:endParaRPr/>
          </a:p>
          <a:p>
            <a:pPr indent="0" lvl="0" marL="0" rtl="0" algn="l">
              <a:spcBef>
                <a:spcPts val="0"/>
              </a:spcBef>
              <a:spcAft>
                <a:spcPts val="0"/>
              </a:spcAft>
              <a:buNone/>
            </a:pPr>
            <a:r>
              <a:rPr lang="en" u="sng">
                <a:solidFill>
                  <a:schemeClr val="hlink"/>
                </a:solidFill>
                <a:hlinkClick r:id="rId2"/>
              </a:rPr>
              <a:t>http://125.stanford.edu/cssocial-good/</a:t>
            </a:r>
            <a:r>
              <a:rPr lang="en"/>
              <a:t> → feel free to show the video</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https://medium.com/cs-social-good/what-we-do-cs-social-good-d1a693f1a46a</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a:t>
            </a:r>
            <a:r>
              <a:rPr lang="en" u="sng">
                <a:solidFill>
                  <a:schemeClr val="hlink"/>
                </a:solidFill>
                <a:hlinkClick r:id="rId5"/>
              </a:rPr>
              <a:t>c</a:t>
            </a:r>
            <a:r>
              <a:rPr lang="en" u="sng">
                <a:solidFill>
                  <a:schemeClr val="hlink"/>
                </a:solidFill>
                <a:hlinkClick r:id="rId6"/>
              </a:rPr>
              <a:t>s4good.com</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21576316d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1576316d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c9edf1a7d09656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c9edf1a7d09656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c9edf1a7d09656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c9edf1a7d09656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c9edf1a7d09656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c9edf1a7d09656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c9edf1a7d09656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c9edf1a7d09656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21576316d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1576316d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NOTE: If you’re a teacher doing different projects (or neither of these) → let us know or make a copy and edit the one-two projects you’re doing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21576316d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1576316d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21576316d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1576316d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1576316d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576316d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21576316d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576316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21576316d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1576316d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21576316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576316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Stop here to actually have students raise their hands to answer this question.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If people are thinking of relatively trivial impacts (to more privileged problems), reframe the question as one of how technology can create social impact.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Goal: have students start thinking originally about how this can happen.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2d5f1abf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5f1ab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21b103c2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1b103c2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Stanford student Lekan Wang who was interning at Palantir at the time helped the CDC predict a cholera outbreak in Haiti saving hundreds of thousands of lives.</a:t>
            </a:r>
            <a:endParaRPr/>
          </a:p>
          <a:p>
            <a:pPr indent="0" lvl="0" marL="0" rtl="0" algn="l">
              <a:spcBef>
                <a:spcPts val="0"/>
              </a:spcBef>
              <a:spcAft>
                <a:spcPts val="0"/>
              </a:spcAft>
              <a:buNone/>
            </a:pPr>
            <a:r>
              <a:rPr lang="en"/>
              <a:t>http://web.stanford.edu/group/sjph/cgi-bin/sjphsite/palantir-healt/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21b103c2e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1b103c2e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my favorite story. Tired of corruption in their country, Ramesh and Swati Ramanathan created a Google form allowing anybody anywhere to report a corrupt or a bribe taking officer. They sent these names to their media friends leading to hundreds of sting operations and over 6000 corrupt officers losing their jobs.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has uncovered $459 million in bribes. Feel free to have students check out the website! </a:t>
            </a:r>
            <a:r>
              <a:rPr lang="en" u="sng">
                <a:solidFill>
                  <a:schemeClr val="hlink"/>
                </a:solidFill>
                <a:hlinkClick r:id="rId2"/>
              </a:rPr>
              <a:t>http://ipaidabribe.com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 TAKEAWAY: ***Such a simple application of technology can have such a monumental impact -- the tech doesn’t have to be complex, and can use extrapolations of what you know now in order to make impact!***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21576316d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1576316d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but powerful way to counteract bullying -- find ways to pair students who don’t have anyone to sit with at lunch with those who are welcoming to give them a place to sit!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Takeaway: Students at age 16 can do this. Simple, but powerful idea, using no more technical concepts than you would need from APCS.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u="sng">
                <a:solidFill>
                  <a:schemeClr val="hlink"/>
                </a:solidFill>
                <a:hlinkClick r:id="rId2"/>
              </a:rPr>
              <a:t>http://losangeles.cbslocal.com/2016/09/14/high-school-student-develops-sit-with-us-app-to-encourage-inclusion-at-lunchtime/</a:t>
            </a:r>
            <a:endParaRPr sz="1200"/>
          </a:p>
          <a:p>
            <a:pPr indent="0" lvl="0" marL="0" rtl="0" algn="l">
              <a:spcBef>
                <a:spcPts val="0"/>
              </a:spcBef>
              <a:spcAft>
                <a:spcPts val="0"/>
              </a:spcAft>
              <a:buNone/>
            </a:pPr>
            <a:r>
              <a:rPr lang="en" sz="1200" u="sng">
                <a:solidFill>
                  <a:schemeClr val="hlink"/>
                </a:solidFill>
                <a:hlinkClick r:id="rId3"/>
              </a:rPr>
              <a:t>http://mag.amazing-kids.org/amazing-kids-of-the-month1/amazing-kid-of-the-month-natalie-hampton-may-2017/</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8FFF9"/>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www.youtube.com/watch?v=tFX1nQLZUVM" TargetMode="External"/><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2.jp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8FFF9"/>
        </a:solidFill>
      </p:bgPr>
    </p:bg>
    <p:spTree>
      <p:nvGrpSpPr>
        <p:cNvPr id="98" name="Shape 98"/>
        <p:cNvGrpSpPr/>
        <p:nvPr/>
      </p:nvGrpSpPr>
      <p:grpSpPr>
        <a:xfrm>
          <a:off x="0" y="0"/>
          <a:ext cx="0" cy="0"/>
          <a:chOff x="0" y="0"/>
          <a:chExt cx="0" cy="0"/>
        </a:xfrm>
      </p:grpSpPr>
      <p:sp>
        <p:nvSpPr>
          <p:cNvPr id="99" name="Google Shape;99;p25"/>
          <p:cNvSpPr txBox="1"/>
          <p:nvPr>
            <p:ph idx="1" type="subTitle"/>
          </p:nvPr>
        </p:nvSpPr>
        <p:spPr>
          <a:xfrm>
            <a:off x="311700" y="32630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CS for Social Good</a:t>
            </a:r>
            <a:endParaRPr>
              <a:latin typeface="Lato"/>
              <a:ea typeface="Lato"/>
              <a:cs typeface="Lato"/>
              <a:sym typeface="Lato"/>
            </a:endParaRPr>
          </a:p>
        </p:txBody>
      </p:sp>
      <p:pic>
        <p:nvPicPr>
          <p:cNvPr id="100" name="Google Shape;100;p25"/>
          <p:cNvPicPr preferRelativeResize="0"/>
          <p:nvPr/>
        </p:nvPicPr>
        <p:blipFill>
          <a:blip r:embed="rId3">
            <a:alphaModFix/>
          </a:blip>
          <a:stretch>
            <a:fillRect/>
          </a:stretch>
        </p:blipFill>
        <p:spPr>
          <a:xfrm>
            <a:off x="2613439" y="1106710"/>
            <a:ext cx="3917125" cy="2018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34"/>
          <p:cNvPicPr preferRelativeResize="0"/>
          <p:nvPr/>
        </p:nvPicPr>
        <p:blipFill>
          <a:blip r:embed="rId3">
            <a:alphaModFix/>
          </a:blip>
          <a:stretch>
            <a:fillRect/>
          </a:stretch>
        </p:blipFill>
        <p:spPr>
          <a:xfrm>
            <a:off x="317000" y="373700"/>
            <a:ext cx="1179502" cy="607751"/>
          </a:xfrm>
          <a:prstGeom prst="rect">
            <a:avLst/>
          </a:prstGeom>
          <a:noFill/>
          <a:ln>
            <a:noFill/>
          </a:ln>
        </p:spPr>
      </p:pic>
      <p:sp>
        <p:nvSpPr>
          <p:cNvPr id="162" name="Google Shape;162;p34"/>
          <p:cNvSpPr txBox="1"/>
          <p:nvPr>
            <p:ph type="title"/>
          </p:nvPr>
        </p:nvSpPr>
        <p:spPr>
          <a:xfrm>
            <a:off x="1783125" y="248878"/>
            <a:ext cx="8229600" cy="857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Lato"/>
                <a:ea typeface="Lato"/>
                <a:cs typeface="Lato"/>
                <a:sym typeface="Lato"/>
              </a:rPr>
              <a:t>App for Alzheimer's patients</a:t>
            </a:r>
            <a:endParaRPr>
              <a:solidFill>
                <a:schemeClr val="dk2"/>
              </a:solidFill>
              <a:latin typeface="Lato"/>
              <a:ea typeface="Lato"/>
              <a:cs typeface="Lato"/>
              <a:sym typeface="Lato"/>
            </a:endParaRPr>
          </a:p>
        </p:txBody>
      </p:sp>
      <p:pic>
        <p:nvPicPr>
          <p:cNvPr descr="Sixty percent of people with dementia wander off, an issue that can prove hugely stressful for both patients and caregivers. In this charming talk, hear how teen inventor Kenneth Shinozuka came up with a novel solution to help his night-wandering grandfather and the aunt who looks after him ... and how he hopes to help others with Alzheimer's.&#10;&#10;TEDTalks is a daily video podcast of the best talks and performances from the TED Conference, where the world's leading thinkers and doers give the talk of their lives in 18 minutes (or less). Look for talks on Technology, Entertainment and Design -- plus science, business, global issues, the arts and much more.&#10;Find closed captions and translated subtitles in many languages at http://www.ted.com/talks/kenneth_shinozuka_my_simple_invention_designed_to_keep_my_grandfather_safe&#10;&#10;Follow TED news on Twitter: http://www.twitter.com/tednews&#10;Like TED on Facebook: https://www.facebook.com/TED&#10;&#10;Subscribe to our channel: http://www.youtube.com/user/TEDtalksDirector" id="163" name="Google Shape;163;p34" title="Kenneth Shinozuka: My simple invention, designed to keep my grandfather safe">
            <a:hlinkClick r:id="rId4"/>
          </p:cNvPr>
          <p:cNvPicPr preferRelativeResize="0"/>
          <p:nvPr/>
        </p:nvPicPr>
        <p:blipFill>
          <a:blip r:embed="rId5">
            <a:alphaModFix/>
          </a:blip>
          <a:stretch>
            <a:fillRect/>
          </a:stretch>
        </p:blipFill>
        <p:spPr>
          <a:xfrm>
            <a:off x="2075788" y="1106275"/>
            <a:ext cx="4992425" cy="3744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We Are: CS+Social Good</a:t>
            </a:r>
            <a:endParaRPr>
              <a:solidFill>
                <a:schemeClr val="dk2"/>
              </a:solidFill>
              <a:latin typeface="Lato"/>
              <a:ea typeface="Lato"/>
              <a:cs typeface="Lato"/>
              <a:sym typeface="Lato"/>
            </a:endParaRPr>
          </a:p>
        </p:txBody>
      </p:sp>
      <p:sp>
        <p:nvSpPr>
          <p:cNvPr id="169" name="Google Shape;169;p35"/>
          <p:cNvSpPr txBox="1"/>
          <p:nvPr>
            <p:ph idx="1" type="body"/>
          </p:nvPr>
        </p:nvSpPr>
        <p:spPr>
          <a:xfrm>
            <a:off x="311700" y="4125768"/>
            <a:ext cx="8520600" cy="784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900">
                <a:latin typeface="Lato"/>
                <a:ea typeface="Lato"/>
                <a:cs typeface="Lato"/>
                <a:sym typeface="Lato"/>
              </a:rPr>
              <a:t>And we will be helping to show you how you can make a difference with CS</a:t>
            </a:r>
            <a:endParaRPr sz="1900">
              <a:latin typeface="Lato"/>
              <a:ea typeface="Lato"/>
              <a:cs typeface="Lato"/>
              <a:sym typeface="Lato"/>
            </a:endParaRPr>
          </a:p>
        </p:txBody>
      </p:sp>
      <p:pic>
        <p:nvPicPr>
          <p:cNvPr id="170" name="Google Shape;170;p35"/>
          <p:cNvPicPr preferRelativeResize="0"/>
          <p:nvPr/>
        </p:nvPicPr>
        <p:blipFill>
          <a:blip r:embed="rId3">
            <a:alphaModFix/>
          </a:blip>
          <a:stretch>
            <a:fillRect/>
          </a:stretch>
        </p:blipFill>
        <p:spPr>
          <a:xfrm>
            <a:off x="2293175" y="1397563"/>
            <a:ext cx="4557651" cy="2348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We Are: CS+Social Good</a:t>
            </a:r>
            <a:endParaRPr>
              <a:solidFill>
                <a:schemeClr val="dk2"/>
              </a:solidFill>
              <a:latin typeface="Lato"/>
              <a:ea typeface="Lato"/>
              <a:cs typeface="Lato"/>
              <a:sym typeface="Lato"/>
            </a:endParaRPr>
          </a:p>
        </p:txBody>
      </p:sp>
      <p:sp>
        <p:nvSpPr>
          <p:cNvPr id="176" name="Google Shape;176;p36"/>
          <p:cNvSpPr txBox="1"/>
          <p:nvPr>
            <p:ph idx="1" type="body"/>
          </p:nvPr>
        </p:nvSpPr>
        <p:spPr>
          <a:xfrm>
            <a:off x="311692" y="1017730"/>
            <a:ext cx="8520600" cy="3459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Lato"/>
              <a:buChar char="●"/>
            </a:pPr>
            <a:r>
              <a:rPr lang="en" sz="2400">
                <a:latin typeface="Lato"/>
                <a:ea typeface="Lato"/>
                <a:cs typeface="Lato"/>
                <a:sym typeface="Lato"/>
              </a:rPr>
              <a:t>Mission: </a:t>
            </a:r>
            <a:endParaRPr sz="2400">
              <a:latin typeface="Lato"/>
              <a:ea typeface="Lato"/>
              <a:cs typeface="Lato"/>
              <a:sym typeface="Lato"/>
            </a:endParaRPr>
          </a:p>
          <a:p>
            <a:pPr indent="-381000" lvl="1" marL="914400" rtl="0" algn="l">
              <a:spcBef>
                <a:spcPts val="0"/>
              </a:spcBef>
              <a:spcAft>
                <a:spcPts val="0"/>
              </a:spcAft>
              <a:buSzPts val="2400"/>
              <a:buChar char="○"/>
            </a:pPr>
            <a:r>
              <a:rPr b="1" lang="en" sz="2400">
                <a:latin typeface="Lato"/>
                <a:ea typeface="Lato"/>
                <a:cs typeface="Lato"/>
                <a:sym typeface="Lato"/>
              </a:rPr>
              <a:t>Empower</a:t>
            </a:r>
            <a:r>
              <a:rPr lang="en" sz="2400">
                <a:latin typeface="Lato"/>
                <a:ea typeface="Lato"/>
                <a:cs typeface="Lato"/>
                <a:sym typeface="Lato"/>
              </a:rPr>
              <a:t> students to use tech for social good</a:t>
            </a:r>
            <a:endParaRPr sz="2400">
              <a:latin typeface="Lato"/>
              <a:ea typeface="Lato"/>
              <a:cs typeface="Lato"/>
              <a:sym typeface="Lato"/>
            </a:endParaRPr>
          </a:p>
          <a:p>
            <a:pPr indent="-381000" lvl="1" marL="914400" rtl="0" algn="l">
              <a:spcBef>
                <a:spcPts val="0"/>
              </a:spcBef>
              <a:spcAft>
                <a:spcPts val="0"/>
              </a:spcAft>
              <a:buSzPts val="2400"/>
              <a:buChar char="○"/>
            </a:pPr>
            <a:r>
              <a:rPr b="1" lang="en" sz="2400">
                <a:latin typeface="Lato"/>
                <a:ea typeface="Lato"/>
                <a:cs typeface="Lato"/>
                <a:sym typeface="Lato"/>
              </a:rPr>
              <a:t>Change</a:t>
            </a:r>
            <a:r>
              <a:rPr lang="en" sz="2400">
                <a:latin typeface="Lato"/>
                <a:ea typeface="Lato"/>
                <a:cs typeface="Lato"/>
                <a:sym typeface="Lato"/>
              </a:rPr>
              <a:t> the culture of tech to focus on social impact</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 sz="2400">
                <a:latin typeface="Lato"/>
                <a:ea typeface="Lato"/>
                <a:cs typeface="Lato"/>
                <a:sym typeface="Lato"/>
              </a:rPr>
              <a:t>What we do:</a:t>
            </a:r>
            <a:endParaRPr sz="2400">
              <a:latin typeface="Lato"/>
              <a:ea typeface="Lato"/>
              <a:cs typeface="Lato"/>
              <a:sym typeface="Lato"/>
            </a:endParaRPr>
          </a:p>
          <a:p>
            <a:pPr indent="-381000" lvl="1" marL="914400" rtl="0" algn="l">
              <a:spcBef>
                <a:spcPts val="0"/>
              </a:spcBef>
              <a:spcAft>
                <a:spcPts val="0"/>
              </a:spcAft>
              <a:buSzPts val="2400"/>
              <a:buFont typeface="Lato"/>
              <a:buChar char="○"/>
            </a:pPr>
            <a:r>
              <a:rPr lang="en" sz="2400">
                <a:latin typeface="Lato"/>
                <a:ea typeface="Lato"/>
                <a:cs typeface="Lato"/>
                <a:sym typeface="Lato"/>
              </a:rPr>
              <a:t>Started at Stanford; now expanded to Brown, Georgia Tech, Cornell, and 10 other schools</a:t>
            </a:r>
            <a:endParaRPr sz="2400">
              <a:latin typeface="Lato"/>
              <a:ea typeface="Lato"/>
              <a:cs typeface="Lato"/>
              <a:sym typeface="Lato"/>
            </a:endParaRPr>
          </a:p>
          <a:p>
            <a:pPr indent="-381000" lvl="1" marL="914400" rtl="0" algn="l">
              <a:spcBef>
                <a:spcPts val="0"/>
              </a:spcBef>
              <a:spcAft>
                <a:spcPts val="0"/>
              </a:spcAft>
              <a:buSzPts val="2400"/>
              <a:buFont typeface="Lato"/>
              <a:buChar char="○"/>
            </a:pPr>
            <a:r>
              <a:rPr lang="en" sz="2400">
                <a:latin typeface="Lato"/>
                <a:ea typeface="Lato"/>
                <a:cs typeface="Lato"/>
                <a:sym typeface="Lato"/>
              </a:rPr>
              <a:t>Run programs engaging college and high school students in using technology for impact!</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37"/>
          <p:cNvPicPr preferRelativeResize="0"/>
          <p:nvPr/>
        </p:nvPicPr>
        <p:blipFill>
          <a:blip r:embed="rId3">
            <a:alphaModFix/>
          </a:blip>
          <a:stretch>
            <a:fillRect/>
          </a:stretch>
        </p:blipFill>
        <p:spPr>
          <a:xfrm>
            <a:off x="317000" y="373700"/>
            <a:ext cx="1179502" cy="607751"/>
          </a:xfrm>
          <a:prstGeom prst="rect">
            <a:avLst/>
          </a:prstGeom>
          <a:noFill/>
          <a:ln>
            <a:noFill/>
          </a:ln>
        </p:spPr>
      </p:pic>
      <p:sp>
        <p:nvSpPr>
          <p:cNvPr id="182" name="Google Shape;182;p37"/>
          <p:cNvSpPr txBox="1"/>
          <p:nvPr>
            <p:ph type="title"/>
          </p:nvPr>
        </p:nvSpPr>
        <p:spPr>
          <a:xfrm>
            <a:off x="2286299" y="1815470"/>
            <a:ext cx="45714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dk2"/>
                </a:solidFill>
                <a:latin typeface="Lato"/>
                <a:ea typeface="Lato"/>
                <a:cs typeface="Lato"/>
                <a:sym typeface="Lato"/>
              </a:rPr>
              <a:t>So, what will we be doing?</a:t>
            </a:r>
            <a:endParaRPr sz="4800">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38"/>
          <p:cNvPicPr preferRelativeResize="0"/>
          <p:nvPr/>
        </p:nvPicPr>
        <p:blipFill>
          <a:blip r:embed="rId3">
            <a:alphaModFix/>
          </a:blip>
          <a:stretch>
            <a:fillRect/>
          </a:stretch>
        </p:blipFill>
        <p:spPr>
          <a:xfrm>
            <a:off x="298400" y="225425"/>
            <a:ext cx="763175" cy="391974"/>
          </a:xfrm>
          <a:prstGeom prst="rect">
            <a:avLst/>
          </a:prstGeom>
          <a:noFill/>
          <a:ln>
            <a:noFill/>
          </a:ln>
        </p:spPr>
      </p:pic>
      <p:sp>
        <p:nvSpPr>
          <p:cNvPr id="188" name="Google Shape;188;p38"/>
          <p:cNvSpPr txBox="1"/>
          <p:nvPr/>
        </p:nvSpPr>
        <p:spPr>
          <a:xfrm>
            <a:off x="0" y="4556660"/>
            <a:ext cx="9144000" cy="49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2"/>
                </a:solidFill>
                <a:latin typeface="Lato"/>
                <a:ea typeface="Lato"/>
                <a:cs typeface="Lato"/>
                <a:sym typeface="Lato"/>
              </a:rPr>
              <a:t>Understanding how technology can impact and improve the world</a:t>
            </a:r>
            <a:endParaRPr sz="2400">
              <a:solidFill>
                <a:schemeClr val="dk2"/>
              </a:solidFill>
              <a:latin typeface="Lato"/>
              <a:ea typeface="Lato"/>
              <a:cs typeface="Lato"/>
              <a:sym typeface="Lato"/>
            </a:endParaRPr>
          </a:p>
        </p:txBody>
      </p:sp>
      <p:pic>
        <p:nvPicPr>
          <p:cNvPr id="189" name="Google Shape;189;p38"/>
          <p:cNvPicPr preferRelativeResize="0"/>
          <p:nvPr/>
        </p:nvPicPr>
        <p:blipFill rotWithShape="1">
          <a:blip r:embed="rId4">
            <a:alphaModFix/>
          </a:blip>
          <a:srcRect b="17181" l="0" r="0" t="6796"/>
          <a:stretch/>
        </p:blipFill>
        <p:spPr>
          <a:xfrm>
            <a:off x="1072000" y="677925"/>
            <a:ext cx="7000011" cy="3787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39"/>
          <p:cNvPicPr preferRelativeResize="0"/>
          <p:nvPr/>
        </p:nvPicPr>
        <p:blipFill>
          <a:blip r:embed="rId3">
            <a:alphaModFix/>
          </a:blip>
          <a:stretch>
            <a:fillRect/>
          </a:stretch>
        </p:blipFill>
        <p:spPr>
          <a:xfrm>
            <a:off x="317000" y="373700"/>
            <a:ext cx="1179502" cy="607751"/>
          </a:xfrm>
          <a:prstGeom prst="rect">
            <a:avLst/>
          </a:prstGeom>
          <a:noFill/>
          <a:ln>
            <a:noFill/>
          </a:ln>
        </p:spPr>
      </p:pic>
      <p:sp>
        <p:nvSpPr>
          <p:cNvPr id="195" name="Google Shape;195;p39"/>
          <p:cNvSpPr txBox="1"/>
          <p:nvPr/>
        </p:nvSpPr>
        <p:spPr>
          <a:xfrm>
            <a:off x="-105400" y="4495675"/>
            <a:ext cx="9144000" cy="4413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 sz="2400">
                <a:solidFill>
                  <a:schemeClr val="dk2"/>
                </a:solidFill>
                <a:latin typeface="Lato"/>
                <a:ea typeface="Lato"/>
                <a:cs typeface="Lato"/>
                <a:sym typeface="Lato"/>
              </a:rPr>
              <a:t>Implement projects that create social value</a:t>
            </a:r>
            <a:endParaRPr sz="2400">
              <a:solidFill>
                <a:schemeClr val="dk2"/>
              </a:solidFill>
              <a:latin typeface="Lato"/>
              <a:ea typeface="Lato"/>
              <a:cs typeface="Lato"/>
              <a:sym typeface="Lato"/>
            </a:endParaRPr>
          </a:p>
        </p:txBody>
      </p:sp>
      <p:pic>
        <p:nvPicPr>
          <p:cNvPr id="196" name="Google Shape;196;p39"/>
          <p:cNvPicPr preferRelativeResize="0"/>
          <p:nvPr/>
        </p:nvPicPr>
        <p:blipFill>
          <a:blip r:embed="rId4">
            <a:alphaModFix/>
          </a:blip>
          <a:stretch>
            <a:fillRect/>
          </a:stretch>
        </p:blipFill>
        <p:spPr>
          <a:xfrm>
            <a:off x="2117150" y="373700"/>
            <a:ext cx="4909676" cy="41219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40"/>
          <p:cNvPicPr preferRelativeResize="0"/>
          <p:nvPr/>
        </p:nvPicPr>
        <p:blipFill>
          <a:blip r:embed="rId3">
            <a:alphaModFix/>
          </a:blip>
          <a:stretch>
            <a:fillRect/>
          </a:stretch>
        </p:blipFill>
        <p:spPr>
          <a:xfrm>
            <a:off x="317000" y="373700"/>
            <a:ext cx="1179502" cy="607751"/>
          </a:xfrm>
          <a:prstGeom prst="rect">
            <a:avLst/>
          </a:prstGeom>
          <a:noFill/>
          <a:ln>
            <a:noFill/>
          </a:ln>
        </p:spPr>
      </p:pic>
      <p:sp>
        <p:nvSpPr>
          <p:cNvPr id="202" name="Google Shape;202;p40"/>
          <p:cNvSpPr txBox="1"/>
          <p:nvPr/>
        </p:nvSpPr>
        <p:spPr>
          <a:xfrm>
            <a:off x="1063050" y="4282847"/>
            <a:ext cx="7017900" cy="60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2"/>
                </a:solidFill>
                <a:latin typeface="Lato"/>
                <a:ea typeface="Lato"/>
                <a:cs typeface="Lato"/>
                <a:sym typeface="Lato"/>
              </a:rPr>
              <a:t>Use machine learning algorithms to make predictions</a:t>
            </a:r>
            <a:endParaRPr sz="2200">
              <a:solidFill>
                <a:schemeClr val="dk2"/>
              </a:solidFill>
              <a:latin typeface="Lato"/>
              <a:ea typeface="Lato"/>
              <a:cs typeface="Lato"/>
              <a:sym typeface="Lato"/>
            </a:endParaRPr>
          </a:p>
        </p:txBody>
      </p:sp>
      <p:pic>
        <p:nvPicPr>
          <p:cNvPr id="203" name="Google Shape;203;p40"/>
          <p:cNvPicPr preferRelativeResize="0"/>
          <p:nvPr/>
        </p:nvPicPr>
        <p:blipFill>
          <a:blip r:embed="rId4">
            <a:alphaModFix/>
          </a:blip>
          <a:stretch>
            <a:fillRect/>
          </a:stretch>
        </p:blipFill>
        <p:spPr>
          <a:xfrm>
            <a:off x="1714502" y="373700"/>
            <a:ext cx="5715000" cy="38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41"/>
          <p:cNvPicPr preferRelativeResize="0"/>
          <p:nvPr/>
        </p:nvPicPr>
        <p:blipFill>
          <a:blip r:embed="rId3">
            <a:alphaModFix/>
          </a:blip>
          <a:stretch>
            <a:fillRect/>
          </a:stretch>
        </p:blipFill>
        <p:spPr>
          <a:xfrm>
            <a:off x="317000" y="373700"/>
            <a:ext cx="1179502" cy="607751"/>
          </a:xfrm>
          <a:prstGeom prst="rect">
            <a:avLst/>
          </a:prstGeom>
          <a:noFill/>
          <a:ln>
            <a:noFill/>
          </a:ln>
        </p:spPr>
      </p:pic>
      <p:sp>
        <p:nvSpPr>
          <p:cNvPr id="209" name="Google Shape;209;p41"/>
          <p:cNvSpPr txBox="1"/>
          <p:nvPr/>
        </p:nvSpPr>
        <p:spPr>
          <a:xfrm>
            <a:off x="294603" y="4382008"/>
            <a:ext cx="8554800" cy="507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400">
                <a:solidFill>
                  <a:schemeClr val="dk2"/>
                </a:solidFill>
                <a:latin typeface="Lato"/>
                <a:ea typeface="Lato"/>
                <a:cs typeface="Lato"/>
                <a:sym typeface="Lato"/>
              </a:rPr>
              <a:t>Design your own project to help a local or global community</a:t>
            </a:r>
            <a:endParaRPr sz="2400">
              <a:solidFill>
                <a:schemeClr val="dk2"/>
              </a:solidFill>
              <a:latin typeface="Lato"/>
              <a:ea typeface="Lato"/>
              <a:cs typeface="Lato"/>
              <a:sym typeface="Lato"/>
            </a:endParaRPr>
          </a:p>
        </p:txBody>
      </p:sp>
      <p:pic>
        <p:nvPicPr>
          <p:cNvPr id="210" name="Google Shape;210;p41"/>
          <p:cNvPicPr preferRelativeResize="0"/>
          <p:nvPr/>
        </p:nvPicPr>
        <p:blipFill>
          <a:blip r:embed="rId4">
            <a:alphaModFix/>
          </a:blip>
          <a:stretch>
            <a:fillRect/>
          </a:stretch>
        </p:blipFill>
        <p:spPr>
          <a:xfrm>
            <a:off x="916775" y="1023876"/>
            <a:ext cx="7310462" cy="30957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42"/>
          <p:cNvPicPr preferRelativeResize="0"/>
          <p:nvPr/>
        </p:nvPicPr>
        <p:blipFill>
          <a:blip r:embed="rId3">
            <a:alphaModFix/>
          </a:blip>
          <a:stretch>
            <a:fillRect/>
          </a:stretch>
        </p:blipFill>
        <p:spPr>
          <a:xfrm>
            <a:off x="317000" y="373700"/>
            <a:ext cx="1179502" cy="607751"/>
          </a:xfrm>
          <a:prstGeom prst="rect">
            <a:avLst/>
          </a:prstGeom>
          <a:noFill/>
          <a:ln>
            <a:noFill/>
          </a:ln>
        </p:spPr>
      </p:pic>
      <p:sp>
        <p:nvSpPr>
          <p:cNvPr id="216" name="Google Shape;216;p42"/>
          <p:cNvSpPr txBox="1"/>
          <p:nvPr>
            <p:ph type="title"/>
          </p:nvPr>
        </p:nvSpPr>
        <p:spPr>
          <a:xfrm>
            <a:off x="1770726" y="248875"/>
            <a:ext cx="75573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We're going to be working on a series of projects together...</a:t>
            </a:r>
            <a:endParaRPr>
              <a:solidFill>
                <a:schemeClr val="dk2"/>
              </a:solidFill>
              <a:latin typeface="Lato"/>
              <a:ea typeface="Lato"/>
              <a:cs typeface="Lato"/>
              <a:sym typeface="Lato"/>
            </a:endParaRPr>
          </a:p>
        </p:txBody>
      </p:sp>
      <p:sp>
        <p:nvSpPr>
          <p:cNvPr id="217" name="Google Shape;217;p42"/>
          <p:cNvSpPr txBox="1"/>
          <p:nvPr/>
        </p:nvSpPr>
        <p:spPr>
          <a:xfrm>
            <a:off x="478125" y="1168700"/>
            <a:ext cx="3648900" cy="68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2"/>
                </a:solidFill>
                <a:latin typeface="Lato"/>
                <a:ea typeface="Lato"/>
                <a:cs typeface="Lato"/>
                <a:sym typeface="Lato"/>
              </a:rPr>
              <a:t>Machine learning to classify breast cancer data</a:t>
            </a:r>
            <a:endParaRPr sz="1600">
              <a:solidFill>
                <a:schemeClr val="dk2"/>
              </a:solidFill>
              <a:latin typeface="Lato"/>
              <a:ea typeface="Lato"/>
              <a:cs typeface="Lato"/>
              <a:sym typeface="Lato"/>
            </a:endParaRPr>
          </a:p>
        </p:txBody>
      </p:sp>
      <p:sp>
        <p:nvSpPr>
          <p:cNvPr id="218" name="Google Shape;218;p42"/>
          <p:cNvSpPr txBox="1"/>
          <p:nvPr/>
        </p:nvSpPr>
        <p:spPr>
          <a:xfrm>
            <a:off x="190867" y="2060457"/>
            <a:ext cx="8765100" cy="10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42"/>
          <p:cNvPicPr preferRelativeResize="0"/>
          <p:nvPr/>
        </p:nvPicPr>
        <p:blipFill>
          <a:blip r:embed="rId4">
            <a:alphaModFix/>
          </a:blip>
          <a:stretch>
            <a:fillRect/>
          </a:stretch>
        </p:blipFill>
        <p:spPr>
          <a:xfrm>
            <a:off x="478121" y="1915704"/>
            <a:ext cx="3648901" cy="2451800"/>
          </a:xfrm>
          <a:prstGeom prst="rect">
            <a:avLst/>
          </a:prstGeom>
          <a:noFill/>
          <a:ln>
            <a:noFill/>
          </a:ln>
        </p:spPr>
      </p:pic>
      <p:sp>
        <p:nvSpPr>
          <p:cNvPr id="220" name="Google Shape;220;p42"/>
          <p:cNvSpPr txBox="1"/>
          <p:nvPr/>
        </p:nvSpPr>
        <p:spPr>
          <a:xfrm>
            <a:off x="190867" y="2060457"/>
            <a:ext cx="8765100" cy="10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2"/>
          <p:cNvSpPr txBox="1"/>
          <p:nvPr/>
        </p:nvSpPr>
        <p:spPr>
          <a:xfrm>
            <a:off x="4832672" y="1241054"/>
            <a:ext cx="4005600" cy="68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600">
                <a:solidFill>
                  <a:schemeClr val="dk2"/>
                </a:solidFill>
                <a:latin typeface="Lato"/>
                <a:ea typeface="Lato"/>
                <a:cs typeface="Lato"/>
                <a:sym typeface="Lato"/>
              </a:rPr>
              <a:t>Mental Health Support Resources</a:t>
            </a:r>
            <a:endParaRPr sz="1600">
              <a:solidFill>
                <a:schemeClr val="dk2"/>
              </a:solidFill>
              <a:latin typeface="Lato"/>
              <a:ea typeface="Lato"/>
              <a:cs typeface="Lato"/>
              <a:sym typeface="Lato"/>
            </a:endParaRPr>
          </a:p>
        </p:txBody>
      </p:sp>
      <p:pic>
        <p:nvPicPr>
          <p:cNvPr id="222" name="Google Shape;222;p42"/>
          <p:cNvPicPr preferRelativeResize="0"/>
          <p:nvPr/>
        </p:nvPicPr>
        <p:blipFill>
          <a:blip r:embed="rId5">
            <a:alphaModFix/>
          </a:blip>
          <a:stretch>
            <a:fillRect/>
          </a:stretch>
        </p:blipFill>
        <p:spPr>
          <a:xfrm>
            <a:off x="5011026" y="1915672"/>
            <a:ext cx="3648900" cy="24423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43"/>
          <p:cNvPicPr preferRelativeResize="0"/>
          <p:nvPr/>
        </p:nvPicPr>
        <p:blipFill>
          <a:blip r:embed="rId3">
            <a:alphaModFix/>
          </a:blip>
          <a:stretch>
            <a:fillRect/>
          </a:stretch>
        </p:blipFill>
        <p:spPr>
          <a:xfrm>
            <a:off x="317000" y="373700"/>
            <a:ext cx="1179502" cy="607751"/>
          </a:xfrm>
          <a:prstGeom prst="rect">
            <a:avLst/>
          </a:prstGeom>
          <a:noFill/>
          <a:ln>
            <a:noFill/>
          </a:ln>
        </p:spPr>
      </p:pic>
      <p:sp>
        <p:nvSpPr>
          <p:cNvPr id="228" name="Google Shape;228;p43"/>
          <p:cNvSpPr txBox="1"/>
          <p:nvPr>
            <p:ph type="title"/>
          </p:nvPr>
        </p:nvSpPr>
        <p:spPr>
          <a:xfrm>
            <a:off x="1783125" y="312103"/>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a:ea typeface="Lato"/>
                <a:cs typeface="Lato"/>
                <a:sym typeface="Lato"/>
              </a:rPr>
              <a:t>And a Series of Workshops!</a:t>
            </a:r>
            <a:endParaRPr sz="3600">
              <a:solidFill>
                <a:schemeClr val="dk2"/>
              </a:solidFill>
              <a:latin typeface="Lato"/>
              <a:ea typeface="Lato"/>
              <a:cs typeface="Lato"/>
              <a:sym typeface="Lato"/>
            </a:endParaRPr>
          </a:p>
        </p:txBody>
      </p:sp>
      <p:sp>
        <p:nvSpPr>
          <p:cNvPr id="229" name="Google Shape;229;p43"/>
          <p:cNvSpPr txBox="1"/>
          <p:nvPr/>
        </p:nvSpPr>
        <p:spPr>
          <a:xfrm>
            <a:off x="624750" y="854400"/>
            <a:ext cx="7894500" cy="343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chemeClr val="dk1"/>
              </a:solidFill>
            </a:endParaRPr>
          </a:p>
          <a:p>
            <a:pPr indent="-419100" lvl="1" marL="914400" rtl="0" algn="l">
              <a:lnSpc>
                <a:spcPct val="115000"/>
              </a:lnSpc>
              <a:spcBef>
                <a:spcPts val="0"/>
              </a:spcBef>
              <a:spcAft>
                <a:spcPts val="0"/>
              </a:spcAft>
              <a:buClr>
                <a:schemeClr val="dk2"/>
              </a:buClr>
              <a:buSzPts val="3000"/>
              <a:buFont typeface="Lato"/>
              <a:buAutoNum type="alphaLcPeriod"/>
            </a:pPr>
            <a:r>
              <a:rPr lang="en" sz="3000">
                <a:solidFill>
                  <a:schemeClr val="dk2"/>
                </a:solidFill>
                <a:latin typeface="Lato"/>
                <a:ea typeface="Lato"/>
                <a:cs typeface="Lato"/>
                <a:sym typeface="Lato"/>
              </a:rPr>
              <a:t>We’ll learn about some social problems in the world</a:t>
            </a:r>
            <a:endParaRPr sz="3000">
              <a:solidFill>
                <a:schemeClr val="dk2"/>
              </a:solidFill>
              <a:latin typeface="Lato"/>
              <a:ea typeface="Lato"/>
              <a:cs typeface="Lato"/>
              <a:sym typeface="Lato"/>
            </a:endParaRPr>
          </a:p>
          <a:p>
            <a:pPr indent="-419100" lvl="1" marL="914400" rtl="0" algn="l">
              <a:lnSpc>
                <a:spcPct val="115000"/>
              </a:lnSpc>
              <a:spcBef>
                <a:spcPts val="0"/>
              </a:spcBef>
              <a:spcAft>
                <a:spcPts val="0"/>
              </a:spcAft>
              <a:buClr>
                <a:schemeClr val="dk2"/>
              </a:buClr>
              <a:buSzPts val="3000"/>
              <a:buFont typeface="Lato"/>
              <a:buAutoNum type="alphaLcPeriod"/>
            </a:pPr>
            <a:r>
              <a:rPr lang="en" sz="3000">
                <a:solidFill>
                  <a:schemeClr val="dk2"/>
                </a:solidFill>
                <a:latin typeface="Lato"/>
                <a:ea typeface="Lato"/>
                <a:cs typeface="Lato"/>
                <a:sym typeface="Lato"/>
              </a:rPr>
              <a:t>You’ll design your own solution to a problem you care about</a:t>
            </a:r>
            <a:endParaRPr sz="3000">
              <a:solidFill>
                <a:schemeClr val="dk2"/>
              </a:solidFill>
              <a:latin typeface="Lato"/>
              <a:ea typeface="Lato"/>
              <a:cs typeface="Lato"/>
              <a:sym typeface="Lato"/>
            </a:endParaRPr>
          </a:p>
          <a:p>
            <a:pPr indent="-419100" lvl="1" marL="914400" rtl="0" algn="l">
              <a:lnSpc>
                <a:spcPct val="115000"/>
              </a:lnSpc>
              <a:spcBef>
                <a:spcPts val="0"/>
              </a:spcBef>
              <a:spcAft>
                <a:spcPts val="0"/>
              </a:spcAft>
              <a:buClr>
                <a:schemeClr val="dk2"/>
              </a:buClr>
              <a:buSzPts val="3000"/>
              <a:buFont typeface="Lato"/>
              <a:buAutoNum type="alphaLcPeriod"/>
            </a:pPr>
            <a:r>
              <a:rPr lang="en" sz="3000">
                <a:solidFill>
                  <a:schemeClr val="dk2"/>
                </a:solidFill>
                <a:latin typeface="Lato"/>
                <a:ea typeface="Lato"/>
                <a:cs typeface="Lato"/>
                <a:sym typeface="Lato"/>
              </a:rPr>
              <a:t>And we’ll explore concepts like virtual reality </a:t>
            </a:r>
            <a:endParaRPr sz="3000">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8FFF9"/>
        </a:solidFill>
      </p:bgPr>
    </p:bg>
    <p:spTree>
      <p:nvGrpSpPr>
        <p:cNvPr id="104" name="Shape 104"/>
        <p:cNvGrpSpPr/>
        <p:nvPr/>
      </p:nvGrpSpPr>
      <p:grpSpPr>
        <a:xfrm>
          <a:off x="0" y="0"/>
          <a:ext cx="0" cy="0"/>
          <a:chOff x="0" y="0"/>
          <a:chExt cx="0" cy="0"/>
        </a:xfrm>
      </p:grpSpPr>
      <p:sp>
        <p:nvSpPr>
          <p:cNvPr id="105" name="Google Shape;105;p26"/>
          <p:cNvSpPr txBox="1"/>
          <p:nvPr>
            <p:ph type="ctrTitle"/>
          </p:nvPr>
        </p:nvSpPr>
        <p:spPr>
          <a:xfrm>
            <a:off x="207800" y="3696980"/>
            <a:ext cx="8520600" cy="110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2"/>
                </a:solidFill>
                <a:latin typeface="Lato"/>
                <a:ea typeface="Lato"/>
                <a:cs typeface="Lato"/>
                <a:sym typeface="Lato"/>
              </a:rPr>
              <a:t>You’ve coming to a close with your CS class. Congrats, you’re now a developer!</a:t>
            </a:r>
            <a:endParaRPr sz="3000">
              <a:solidFill>
                <a:schemeClr val="dk2"/>
              </a:solidFill>
              <a:latin typeface="Lato"/>
              <a:ea typeface="Lato"/>
              <a:cs typeface="Lato"/>
              <a:sym typeface="Lato"/>
            </a:endParaRPr>
          </a:p>
        </p:txBody>
      </p:sp>
      <p:pic>
        <p:nvPicPr>
          <p:cNvPr id="106" name="Google Shape;106;p26"/>
          <p:cNvPicPr preferRelativeResize="0"/>
          <p:nvPr/>
        </p:nvPicPr>
        <p:blipFill>
          <a:blip r:embed="rId3">
            <a:alphaModFix/>
          </a:blip>
          <a:stretch>
            <a:fillRect/>
          </a:stretch>
        </p:blipFill>
        <p:spPr>
          <a:xfrm>
            <a:off x="317000" y="373700"/>
            <a:ext cx="1179502" cy="607751"/>
          </a:xfrm>
          <a:prstGeom prst="rect">
            <a:avLst/>
          </a:prstGeom>
          <a:noFill/>
          <a:ln>
            <a:noFill/>
          </a:ln>
        </p:spPr>
      </p:pic>
      <p:pic>
        <p:nvPicPr>
          <p:cNvPr id="107" name="Google Shape;107;p26"/>
          <p:cNvPicPr preferRelativeResize="0"/>
          <p:nvPr/>
        </p:nvPicPr>
        <p:blipFill>
          <a:blip r:embed="rId4">
            <a:alphaModFix/>
          </a:blip>
          <a:stretch>
            <a:fillRect/>
          </a:stretch>
        </p:blipFill>
        <p:spPr>
          <a:xfrm>
            <a:off x="2071689" y="373700"/>
            <a:ext cx="5000625" cy="334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4"/>
          <p:cNvSpPr txBox="1"/>
          <p:nvPr/>
        </p:nvSpPr>
        <p:spPr>
          <a:xfrm>
            <a:off x="1169838" y="2161536"/>
            <a:ext cx="6804300" cy="117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2"/>
                </a:solidFill>
                <a:latin typeface="Lato"/>
                <a:ea typeface="Lato"/>
                <a:cs typeface="Lato"/>
                <a:sym typeface="Lato"/>
              </a:rPr>
              <a:t>Get ready to learn, have fun, and understand the power of Computer Science!!</a:t>
            </a:r>
            <a:endParaRPr sz="2000">
              <a:solidFill>
                <a:schemeClr val="dk2"/>
              </a:solidFill>
              <a:latin typeface="Lato"/>
              <a:ea typeface="Lato"/>
              <a:cs typeface="Lato"/>
              <a:sym typeface="Lato"/>
            </a:endParaRPr>
          </a:p>
          <a:p>
            <a:pPr indent="0" lvl="0" marL="0" rtl="0" algn="ctr">
              <a:spcBef>
                <a:spcPts val="0"/>
              </a:spcBef>
              <a:spcAft>
                <a:spcPts val="0"/>
              </a:spcAft>
              <a:buNone/>
            </a:pPr>
            <a:r>
              <a:t/>
            </a:r>
            <a:endParaRPr sz="2000">
              <a:solidFill>
                <a:srgbClr val="778A8B"/>
              </a:solidFill>
              <a:latin typeface="Lato"/>
              <a:ea typeface="Lato"/>
              <a:cs typeface="Lato"/>
              <a:sym typeface="Lato"/>
            </a:endParaRPr>
          </a:p>
        </p:txBody>
      </p:sp>
      <p:pic>
        <p:nvPicPr>
          <p:cNvPr id="235" name="Google Shape;235;p44"/>
          <p:cNvPicPr preferRelativeResize="0"/>
          <p:nvPr/>
        </p:nvPicPr>
        <p:blipFill>
          <a:blip r:embed="rId3">
            <a:alphaModFix/>
          </a:blip>
          <a:stretch>
            <a:fillRect/>
          </a:stretch>
        </p:blipFill>
        <p:spPr>
          <a:xfrm>
            <a:off x="3242030" y="711491"/>
            <a:ext cx="2530344" cy="1304975"/>
          </a:xfrm>
          <a:prstGeom prst="rect">
            <a:avLst/>
          </a:prstGeom>
          <a:noFill/>
          <a:ln>
            <a:noFill/>
          </a:ln>
        </p:spPr>
      </p:pic>
      <p:sp>
        <p:nvSpPr>
          <p:cNvPr id="236" name="Google Shape;236;p44"/>
          <p:cNvSpPr/>
          <p:nvPr/>
        </p:nvSpPr>
        <p:spPr>
          <a:xfrm>
            <a:off x="1040249" y="3264825"/>
            <a:ext cx="6933900" cy="1397100"/>
          </a:xfrm>
          <a:prstGeom prst="rect">
            <a:avLst/>
          </a:prstGeom>
          <a:noFill/>
          <a:ln>
            <a:noFill/>
          </a:ln>
        </p:spPr>
        <p:txBody>
          <a:bodyPr anchorCtr="0" anchor="ctr" bIns="101600" lIns="101600" spcFirstLastPara="1" rIns="101600" wrap="square" tIns="101600">
            <a:noAutofit/>
          </a:bodyPr>
          <a:lstStyle/>
          <a:p>
            <a:pPr indent="0" lvl="0" marL="0" marR="0" rtl="0" algn="ctr">
              <a:lnSpc>
                <a:spcPct val="100000"/>
              </a:lnSpc>
              <a:spcBef>
                <a:spcPts val="0"/>
              </a:spcBef>
              <a:spcAft>
                <a:spcPts val="0"/>
              </a:spcAft>
              <a:buClr>
                <a:srgbClr val="FFFFFF"/>
              </a:buClr>
              <a:buFont typeface="Lato"/>
              <a:buNone/>
            </a:pPr>
            <a:r>
              <a:rPr i="1" lang="en" sz="2000">
                <a:solidFill>
                  <a:schemeClr val="dk2"/>
                </a:solidFill>
                <a:latin typeface="Lato"/>
                <a:ea typeface="Lato"/>
                <a:cs typeface="Lato"/>
                <a:sym typeface="Lato"/>
              </a:rPr>
              <a:t>Sahaj Garg</a:t>
            </a:r>
            <a:endParaRPr i="1" sz="2000">
              <a:solidFill>
                <a:schemeClr val="dk2"/>
              </a:solidFill>
              <a:latin typeface="Lato"/>
              <a:ea typeface="Lato"/>
              <a:cs typeface="Lato"/>
              <a:sym typeface="Lato"/>
            </a:endParaRPr>
          </a:p>
          <a:p>
            <a:pPr indent="0" lvl="0" marL="0" marR="0" rtl="0" algn="ctr">
              <a:lnSpc>
                <a:spcPct val="100000"/>
              </a:lnSpc>
              <a:spcBef>
                <a:spcPts val="0"/>
              </a:spcBef>
              <a:spcAft>
                <a:spcPts val="0"/>
              </a:spcAft>
              <a:buClr>
                <a:srgbClr val="FFFFFF"/>
              </a:buClr>
              <a:buFont typeface="Lato"/>
              <a:buNone/>
            </a:pPr>
            <a:r>
              <a:rPr i="1" lang="en" sz="2000">
                <a:solidFill>
                  <a:schemeClr val="dk2"/>
                </a:solidFill>
                <a:latin typeface="Lato"/>
                <a:ea typeface="Lato"/>
                <a:cs typeface="Lato"/>
                <a:sym typeface="Lato"/>
              </a:rPr>
              <a:t>Chris Barnes</a:t>
            </a:r>
            <a:endParaRPr i="1" sz="2000">
              <a:solidFill>
                <a:schemeClr val="dk2"/>
              </a:solidFill>
              <a:latin typeface="Lato"/>
              <a:ea typeface="Lato"/>
              <a:cs typeface="Lato"/>
              <a:sym typeface="Lato"/>
            </a:endParaRPr>
          </a:p>
          <a:p>
            <a:pPr indent="0" lvl="0" marL="0" marR="0" rtl="0" algn="ctr">
              <a:lnSpc>
                <a:spcPct val="100000"/>
              </a:lnSpc>
              <a:spcBef>
                <a:spcPts val="0"/>
              </a:spcBef>
              <a:spcAft>
                <a:spcPts val="0"/>
              </a:spcAft>
              <a:buClr>
                <a:srgbClr val="FFFFFF"/>
              </a:buClr>
              <a:buFont typeface="Lato"/>
              <a:buNone/>
            </a:pPr>
            <a:r>
              <a:rPr i="1" lang="en" sz="2000">
                <a:solidFill>
                  <a:schemeClr val="dk2"/>
                </a:solidFill>
                <a:latin typeface="Lato"/>
                <a:ea typeface="Lato"/>
                <a:cs typeface="Lato"/>
                <a:sym typeface="Lato"/>
              </a:rPr>
              <a:t>Marilyn Zhang</a:t>
            </a:r>
            <a:endParaRPr i="1" sz="2000">
              <a:solidFill>
                <a:schemeClr val="dk2"/>
              </a:solidFill>
              <a:latin typeface="Lato"/>
              <a:ea typeface="Lato"/>
              <a:cs typeface="Lato"/>
              <a:sym typeface="Lato"/>
            </a:endParaRPr>
          </a:p>
          <a:p>
            <a:pPr indent="0" lvl="0" marL="0" marR="0" rtl="0" algn="ctr">
              <a:lnSpc>
                <a:spcPct val="100000"/>
              </a:lnSpc>
              <a:spcBef>
                <a:spcPts val="0"/>
              </a:spcBef>
              <a:spcAft>
                <a:spcPts val="0"/>
              </a:spcAft>
              <a:buClr>
                <a:srgbClr val="FFFFFF"/>
              </a:buClr>
              <a:buFont typeface="Lato"/>
              <a:buNone/>
            </a:pPr>
            <a:r>
              <a:rPr i="1" lang="en" sz="2000">
                <a:solidFill>
                  <a:schemeClr val="dk2"/>
                </a:solidFill>
                <a:latin typeface="Lato"/>
                <a:ea typeface="Lato"/>
                <a:cs typeface="Lato"/>
                <a:sym typeface="Lato"/>
              </a:rPr>
              <a:t>Gunguk Kim</a:t>
            </a:r>
            <a:endParaRPr i="1" sz="2000">
              <a:solidFill>
                <a:schemeClr val="dk2"/>
              </a:solidFill>
              <a:latin typeface="Lato"/>
              <a:ea typeface="Lato"/>
              <a:cs typeface="Lato"/>
              <a:sym typeface="Lato"/>
            </a:endParaRPr>
          </a:p>
          <a:p>
            <a:pPr indent="0" lvl="0" marL="0" marR="0" rtl="0" algn="ctr">
              <a:lnSpc>
                <a:spcPct val="100000"/>
              </a:lnSpc>
              <a:spcBef>
                <a:spcPts val="0"/>
              </a:spcBef>
              <a:spcAft>
                <a:spcPts val="0"/>
              </a:spcAft>
              <a:buClr>
                <a:srgbClr val="FFFFFF"/>
              </a:buClr>
              <a:buFont typeface="Lato"/>
              <a:buNone/>
            </a:pPr>
            <a:r>
              <a:rPr i="1" lang="en" sz="2000">
                <a:solidFill>
                  <a:schemeClr val="dk2"/>
                </a:solidFill>
                <a:latin typeface="Lato"/>
                <a:ea typeface="Lato"/>
                <a:cs typeface="Lato"/>
                <a:sym typeface="Lato"/>
              </a:rPr>
              <a:t>Elena Mosse</a:t>
            </a:r>
            <a:endParaRPr i="1" sz="2000">
              <a:solidFill>
                <a:schemeClr val="dk2"/>
              </a:solidFill>
              <a:latin typeface="Lato"/>
              <a:ea typeface="Lato"/>
              <a:cs typeface="Lato"/>
              <a:sym typeface="Lato"/>
            </a:endParaRPr>
          </a:p>
          <a:p>
            <a:pPr indent="0" lvl="0" marL="0" marR="0" rtl="0" algn="ctr">
              <a:lnSpc>
                <a:spcPct val="100000"/>
              </a:lnSpc>
              <a:spcBef>
                <a:spcPts val="0"/>
              </a:spcBef>
              <a:spcAft>
                <a:spcPts val="0"/>
              </a:spcAft>
              <a:buClr>
                <a:srgbClr val="FFFFFF"/>
              </a:buClr>
              <a:buFont typeface="Lato"/>
              <a:buNone/>
            </a:pPr>
            <a:r>
              <a:rPr i="1" lang="en" sz="2000">
                <a:solidFill>
                  <a:schemeClr val="dk2"/>
                </a:solidFill>
                <a:latin typeface="Lato"/>
                <a:ea typeface="Lato"/>
                <a:cs typeface="Lato"/>
                <a:sym typeface="Lato"/>
              </a:rPr>
              <a:t>Sara Frigui</a:t>
            </a:r>
            <a:endParaRPr i="1" sz="2000">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7"/>
          <p:cNvSpPr txBox="1"/>
          <p:nvPr>
            <p:ph type="ctrTitle"/>
          </p:nvPr>
        </p:nvSpPr>
        <p:spPr>
          <a:xfrm>
            <a:off x="1367250" y="2037300"/>
            <a:ext cx="6409500" cy="10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solidFill>
                  <a:schemeClr val="dk2"/>
                </a:solidFill>
                <a:latin typeface="Lato"/>
                <a:ea typeface="Lato"/>
                <a:cs typeface="Lato"/>
                <a:sym typeface="Lato"/>
              </a:rPr>
              <a:t>Now the question is what can </a:t>
            </a:r>
            <a:r>
              <a:rPr lang="en" sz="3800">
                <a:solidFill>
                  <a:schemeClr val="dk2"/>
                </a:solidFill>
                <a:latin typeface="Lato"/>
                <a:ea typeface="Lato"/>
                <a:cs typeface="Lato"/>
                <a:sym typeface="Lato"/>
              </a:rPr>
              <a:t>you do with these skills? </a:t>
            </a:r>
            <a:endParaRPr sz="3800">
              <a:solidFill>
                <a:schemeClr val="dk2"/>
              </a:solidFill>
              <a:latin typeface="Lato"/>
              <a:ea typeface="Lato"/>
              <a:cs typeface="Lato"/>
              <a:sym typeface="Lato"/>
            </a:endParaRPr>
          </a:p>
        </p:txBody>
      </p:sp>
      <p:pic>
        <p:nvPicPr>
          <p:cNvPr id="113" name="Google Shape;113;p27"/>
          <p:cNvPicPr preferRelativeResize="0"/>
          <p:nvPr/>
        </p:nvPicPr>
        <p:blipFill>
          <a:blip r:embed="rId3">
            <a:alphaModFix/>
          </a:blip>
          <a:stretch>
            <a:fillRect/>
          </a:stretch>
        </p:blipFill>
        <p:spPr>
          <a:xfrm>
            <a:off x="317000" y="373700"/>
            <a:ext cx="1179502" cy="607751"/>
          </a:xfrm>
          <a:prstGeom prst="rect">
            <a:avLst/>
          </a:prstGeom>
          <a:noFill/>
          <a:ln>
            <a:noFill/>
          </a:ln>
        </p:spPr>
      </p:pic>
      <p:pic>
        <p:nvPicPr>
          <p:cNvPr id="114" name="Google Shape;114;p27"/>
          <p:cNvPicPr preferRelativeResize="0"/>
          <p:nvPr/>
        </p:nvPicPr>
        <p:blipFill>
          <a:blip r:embed="rId4">
            <a:alphaModFix/>
          </a:blip>
          <a:stretch>
            <a:fillRect/>
          </a:stretch>
        </p:blipFill>
        <p:spPr>
          <a:xfrm>
            <a:off x="7386996" y="3353784"/>
            <a:ext cx="1283250" cy="1424426"/>
          </a:xfrm>
          <a:prstGeom prst="rect">
            <a:avLst/>
          </a:prstGeom>
          <a:noFill/>
          <a:ln>
            <a:noFill/>
          </a:ln>
        </p:spPr>
      </p:pic>
      <p:pic>
        <p:nvPicPr>
          <p:cNvPr id="115" name="Google Shape;115;p27"/>
          <p:cNvPicPr preferRelativeResize="0"/>
          <p:nvPr/>
        </p:nvPicPr>
        <p:blipFill>
          <a:blip r:embed="rId5">
            <a:alphaModFix/>
          </a:blip>
          <a:stretch>
            <a:fillRect/>
          </a:stretch>
        </p:blipFill>
        <p:spPr>
          <a:xfrm>
            <a:off x="131252" y="3106202"/>
            <a:ext cx="2559425" cy="1919573"/>
          </a:xfrm>
          <a:prstGeom prst="rect">
            <a:avLst/>
          </a:prstGeom>
          <a:noFill/>
          <a:ln>
            <a:noFill/>
          </a:ln>
        </p:spPr>
      </p:pic>
      <p:pic>
        <p:nvPicPr>
          <p:cNvPr id="116" name="Google Shape;116;p27"/>
          <p:cNvPicPr preferRelativeResize="0"/>
          <p:nvPr/>
        </p:nvPicPr>
        <p:blipFill>
          <a:blip r:embed="rId6">
            <a:alphaModFix/>
          </a:blip>
          <a:stretch>
            <a:fillRect/>
          </a:stretch>
        </p:blipFill>
        <p:spPr>
          <a:xfrm>
            <a:off x="2240132" y="434168"/>
            <a:ext cx="4663731" cy="1068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8"/>
          <p:cNvSpPr txBox="1"/>
          <p:nvPr>
            <p:ph type="ctrTitle"/>
          </p:nvPr>
        </p:nvSpPr>
        <p:spPr>
          <a:xfrm>
            <a:off x="311708" y="1652412"/>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ato"/>
                <a:ea typeface="Lato"/>
                <a:cs typeface="Lato"/>
                <a:sym typeface="Lato"/>
              </a:rPr>
              <a:t>W</a:t>
            </a:r>
            <a:r>
              <a:rPr lang="en">
                <a:solidFill>
                  <a:schemeClr val="dk2"/>
                </a:solidFill>
                <a:latin typeface="Lato"/>
                <a:ea typeface="Lato"/>
                <a:cs typeface="Lato"/>
                <a:sym typeface="Lato"/>
              </a:rPr>
              <a:t>hat more can you do? And what can you do right now?</a:t>
            </a:r>
            <a:endParaRPr>
              <a:solidFill>
                <a:schemeClr val="dk2"/>
              </a:solidFill>
              <a:latin typeface="Lato"/>
              <a:ea typeface="Lato"/>
              <a:cs typeface="Lato"/>
              <a:sym typeface="Lato"/>
            </a:endParaRPr>
          </a:p>
        </p:txBody>
      </p:sp>
      <p:pic>
        <p:nvPicPr>
          <p:cNvPr id="122" name="Google Shape;122;p28"/>
          <p:cNvPicPr preferRelativeResize="0"/>
          <p:nvPr/>
        </p:nvPicPr>
        <p:blipFill>
          <a:blip r:embed="rId3">
            <a:alphaModFix/>
          </a:blip>
          <a:stretch>
            <a:fillRect/>
          </a:stretch>
        </p:blipFill>
        <p:spPr>
          <a:xfrm>
            <a:off x="317000" y="373700"/>
            <a:ext cx="1179502" cy="607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9"/>
          <p:cNvPicPr preferRelativeResize="0"/>
          <p:nvPr/>
        </p:nvPicPr>
        <p:blipFill>
          <a:blip r:embed="rId3">
            <a:alphaModFix/>
          </a:blip>
          <a:stretch>
            <a:fillRect/>
          </a:stretch>
        </p:blipFill>
        <p:spPr>
          <a:xfrm>
            <a:off x="317000" y="373700"/>
            <a:ext cx="1179502" cy="607751"/>
          </a:xfrm>
          <a:prstGeom prst="rect">
            <a:avLst/>
          </a:prstGeom>
          <a:noFill/>
          <a:ln>
            <a:noFill/>
          </a:ln>
        </p:spPr>
      </p:pic>
      <p:sp>
        <p:nvSpPr>
          <p:cNvPr id="128" name="Google Shape;128;p29"/>
          <p:cNvSpPr txBox="1"/>
          <p:nvPr/>
        </p:nvSpPr>
        <p:spPr>
          <a:xfrm>
            <a:off x="548075" y="981450"/>
            <a:ext cx="8115900" cy="343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chemeClr val="dk1"/>
              </a:solidFill>
            </a:endParaRPr>
          </a:p>
          <a:p>
            <a:pPr indent="0" lvl="0" marL="0" rtl="0" algn="ctr">
              <a:lnSpc>
                <a:spcPct val="115000"/>
              </a:lnSpc>
              <a:spcBef>
                <a:spcPts val="0"/>
              </a:spcBef>
              <a:spcAft>
                <a:spcPts val="0"/>
              </a:spcAft>
              <a:buNone/>
            </a:pPr>
            <a:r>
              <a:rPr lang="en" sz="4200">
                <a:solidFill>
                  <a:schemeClr val="dk2"/>
                </a:solidFill>
                <a:latin typeface="Lato"/>
                <a:ea typeface="Lato"/>
                <a:cs typeface="Lato"/>
                <a:sym typeface="Lato"/>
              </a:rPr>
              <a:t>THE BIG QUESTION:</a:t>
            </a:r>
            <a:endParaRPr sz="4200">
              <a:solidFill>
                <a:schemeClr val="dk2"/>
              </a:solidFill>
              <a:latin typeface="Lato"/>
              <a:ea typeface="Lato"/>
              <a:cs typeface="Lato"/>
              <a:sym typeface="Lato"/>
            </a:endParaRPr>
          </a:p>
          <a:p>
            <a:pPr indent="0" lvl="0" marL="0" rtl="0" algn="ctr">
              <a:lnSpc>
                <a:spcPct val="115000"/>
              </a:lnSpc>
              <a:spcBef>
                <a:spcPts val="0"/>
              </a:spcBef>
              <a:spcAft>
                <a:spcPts val="0"/>
              </a:spcAft>
              <a:buNone/>
            </a:pPr>
            <a:r>
              <a:rPr lang="en" sz="4200">
                <a:solidFill>
                  <a:schemeClr val="dk2"/>
                </a:solidFill>
                <a:latin typeface="Lato"/>
                <a:ea typeface="Lato"/>
                <a:cs typeface="Lato"/>
                <a:sym typeface="Lato"/>
              </a:rPr>
              <a:t> How can we use technology and CS to improve people’s lives?</a:t>
            </a:r>
            <a:endParaRPr sz="4200">
              <a:solidFill>
                <a:schemeClr val="dk2"/>
              </a:solidFill>
              <a:latin typeface="Lato"/>
              <a:ea typeface="Lato"/>
              <a:cs typeface="Lato"/>
              <a:sym typeface="Lato"/>
            </a:endParaRPr>
          </a:p>
          <a:p>
            <a:pPr indent="0" lvl="0" marL="0" rtl="0" algn="l">
              <a:spcBef>
                <a:spcPts val="0"/>
              </a:spcBef>
              <a:spcAft>
                <a:spcPts val="0"/>
              </a:spcAft>
              <a:buNone/>
            </a:pPr>
            <a:r>
              <a:t/>
            </a:r>
            <a:endParaRPr sz="2800">
              <a:solidFill>
                <a:srgbClr val="778A8B"/>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30"/>
          <p:cNvSpPr txBox="1"/>
          <p:nvPr>
            <p:ph type="title"/>
          </p:nvPr>
        </p:nvSpPr>
        <p:spPr>
          <a:xfrm>
            <a:off x="490250" y="450150"/>
            <a:ext cx="8173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People are being to recognize and harness the power of tech for good now more than ever.</a:t>
            </a:r>
            <a:endParaRPr>
              <a:solidFill>
                <a:schemeClr val="dk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31"/>
          <p:cNvSpPr txBox="1"/>
          <p:nvPr>
            <p:ph type="title"/>
          </p:nvPr>
        </p:nvSpPr>
        <p:spPr>
          <a:xfrm>
            <a:off x="1752600" y="205978"/>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Saving lives in a disaster</a:t>
            </a:r>
            <a:endParaRPr>
              <a:solidFill>
                <a:schemeClr val="dk2"/>
              </a:solidFill>
              <a:latin typeface="Lato"/>
              <a:ea typeface="Lato"/>
              <a:cs typeface="Lato"/>
              <a:sym typeface="Lato"/>
            </a:endParaRPr>
          </a:p>
        </p:txBody>
      </p:sp>
      <p:pic>
        <p:nvPicPr>
          <p:cNvPr id="139" name="Google Shape;139;p31"/>
          <p:cNvPicPr preferRelativeResize="0"/>
          <p:nvPr/>
        </p:nvPicPr>
        <p:blipFill>
          <a:blip r:embed="rId3">
            <a:alphaModFix/>
          </a:blip>
          <a:stretch>
            <a:fillRect/>
          </a:stretch>
        </p:blipFill>
        <p:spPr>
          <a:xfrm>
            <a:off x="317000" y="373700"/>
            <a:ext cx="1179502" cy="607751"/>
          </a:xfrm>
          <a:prstGeom prst="rect">
            <a:avLst/>
          </a:prstGeom>
          <a:noFill/>
          <a:ln>
            <a:noFill/>
          </a:ln>
        </p:spPr>
      </p:pic>
      <p:sp>
        <p:nvSpPr>
          <p:cNvPr id="140" name="Google Shape;140;p31"/>
          <p:cNvSpPr txBox="1"/>
          <p:nvPr/>
        </p:nvSpPr>
        <p:spPr>
          <a:xfrm>
            <a:off x="930450" y="3700900"/>
            <a:ext cx="7283100" cy="12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Stanford student Lekan Wang helped the CDC combine open source information with epidemiological data from the field to gain improved situational awareness about the cholera outbreak in Haiti.</a:t>
            </a:r>
            <a:endParaRPr sz="1800">
              <a:solidFill>
                <a:schemeClr val="dk2"/>
              </a:solidFill>
              <a:latin typeface="Lato"/>
              <a:ea typeface="Lato"/>
              <a:cs typeface="Lato"/>
              <a:sym typeface="Lato"/>
            </a:endParaRPr>
          </a:p>
        </p:txBody>
      </p:sp>
      <p:pic>
        <p:nvPicPr>
          <p:cNvPr id="141" name="Google Shape;141;p31"/>
          <p:cNvPicPr preferRelativeResize="0"/>
          <p:nvPr/>
        </p:nvPicPr>
        <p:blipFill>
          <a:blip r:embed="rId4">
            <a:alphaModFix/>
          </a:blip>
          <a:stretch>
            <a:fillRect/>
          </a:stretch>
        </p:blipFill>
        <p:spPr>
          <a:xfrm>
            <a:off x="2546424" y="936900"/>
            <a:ext cx="4051152" cy="2700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2"/>
          <p:cNvSpPr txBox="1"/>
          <p:nvPr>
            <p:ph type="title"/>
          </p:nvPr>
        </p:nvSpPr>
        <p:spPr>
          <a:xfrm>
            <a:off x="1752600" y="205978"/>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Reducing corruption</a:t>
            </a:r>
            <a:endParaRPr>
              <a:solidFill>
                <a:schemeClr val="dk2"/>
              </a:solidFill>
              <a:latin typeface="Lato"/>
              <a:ea typeface="Lato"/>
              <a:cs typeface="Lato"/>
              <a:sym typeface="Lato"/>
            </a:endParaRPr>
          </a:p>
        </p:txBody>
      </p:sp>
      <p:pic>
        <p:nvPicPr>
          <p:cNvPr id="147" name="Google Shape;147;p32"/>
          <p:cNvPicPr preferRelativeResize="0"/>
          <p:nvPr/>
        </p:nvPicPr>
        <p:blipFill>
          <a:blip r:embed="rId3">
            <a:alphaModFix/>
          </a:blip>
          <a:stretch>
            <a:fillRect/>
          </a:stretch>
        </p:blipFill>
        <p:spPr>
          <a:xfrm>
            <a:off x="317000" y="373700"/>
            <a:ext cx="1179502" cy="607751"/>
          </a:xfrm>
          <a:prstGeom prst="rect">
            <a:avLst/>
          </a:prstGeom>
          <a:noFill/>
          <a:ln>
            <a:noFill/>
          </a:ln>
        </p:spPr>
      </p:pic>
      <p:sp>
        <p:nvSpPr>
          <p:cNvPr id="148" name="Google Shape;148;p32"/>
          <p:cNvSpPr txBox="1"/>
          <p:nvPr/>
        </p:nvSpPr>
        <p:spPr>
          <a:xfrm>
            <a:off x="1312950" y="3711450"/>
            <a:ext cx="6518100" cy="12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Ramesh and Swati Ramanathan created ipaidabribe.com, an online portal to report  bribe-taking officers and force bureaucratic reform in several government departments.</a:t>
            </a:r>
            <a:endParaRPr sz="1800">
              <a:solidFill>
                <a:schemeClr val="dk2"/>
              </a:solidFill>
              <a:latin typeface="Lato"/>
              <a:ea typeface="Lato"/>
              <a:cs typeface="Lato"/>
              <a:sym typeface="Lato"/>
            </a:endParaRPr>
          </a:p>
        </p:txBody>
      </p:sp>
      <p:pic>
        <p:nvPicPr>
          <p:cNvPr id="149" name="Google Shape;149;p32"/>
          <p:cNvPicPr preferRelativeResize="0"/>
          <p:nvPr/>
        </p:nvPicPr>
        <p:blipFill>
          <a:blip r:embed="rId4">
            <a:alphaModFix/>
          </a:blip>
          <a:stretch>
            <a:fillRect/>
          </a:stretch>
        </p:blipFill>
        <p:spPr>
          <a:xfrm>
            <a:off x="2609175" y="1063375"/>
            <a:ext cx="3815874" cy="2543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33"/>
          <p:cNvPicPr preferRelativeResize="0"/>
          <p:nvPr/>
        </p:nvPicPr>
        <p:blipFill>
          <a:blip r:embed="rId3">
            <a:alphaModFix/>
          </a:blip>
          <a:stretch>
            <a:fillRect/>
          </a:stretch>
        </p:blipFill>
        <p:spPr>
          <a:xfrm>
            <a:off x="317000" y="373700"/>
            <a:ext cx="1179502" cy="607751"/>
          </a:xfrm>
          <a:prstGeom prst="rect">
            <a:avLst/>
          </a:prstGeom>
          <a:noFill/>
          <a:ln>
            <a:noFill/>
          </a:ln>
        </p:spPr>
      </p:pic>
      <p:sp>
        <p:nvSpPr>
          <p:cNvPr id="155" name="Google Shape;155;p33"/>
          <p:cNvSpPr txBox="1"/>
          <p:nvPr>
            <p:ph type="title"/>
          </p:nvPr>
        </p:nvSpPr>
        <p:spPr>
          <a:xfrm>
            <a:off x="1783125" y="2488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Sit With Us </a:t>
            </a:r>
            <a:endParaRPr>
              <a:solidFill>
                <a:schemeClr val="dk2"/>
              </a:solidFill>
              <a:latin typeface="Lato"/>
              <a:ea typeface="Lato"/>
              <a:cs typeface="Lato"/>
              <a:sym typeface="Lato"/>
            </a:endParaRPr>
          </a:p>
        </p:txBody>
      </p:sp>
      <p:pic>
        <p:nvPicPr>
          <p:cNvPr id="156" name="Google Shape;156;p33"/>
          <p:cNvPicPr preferRelativeResize="0"/>
          <p:nvPr/>
        </p:nvPicPr>
        <p:blipFill>
          <a:blip r:embed="rId4">
            <a:alphaModFix/>
          </a:blip>
          <a:stretch>
            <a:fillRect/>
          </a:stretch>
        </p:blipFill>
        <p:spPr>
          <a:xfrm>
            <a:off x="2040313" y="1106278"/>
            <a:ext cx="5063363" cy="373242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